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mp" ContentType="image/bmp"/>
  <Default Extension="png" ContentType="image/png"/>
  <Default Extension="mp4" ContentType="video/mp4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9" r:id="rId1"/>
  </p:sldMasterIdLst>
  <p:notesMasterIdLst>
    <p:notesMasterId r:id="rId13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9"/>
  </p:normalViewPr>
  <p:slideViewPr>
    <p:cSldViewPr snapToGrid="0" snapToObjects="1">
      <p:cViewPr>
        <p:scale>
          <a:sx n="100" d="100"/>
          <a:sy n="100" d="100"/>
        </p:scale>
        <p:origin x="1000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3AF67-4874-4B44-93A6-C1D3F2EA138D}" type="datetimeFigureOut">
              <a:t>18/6/26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9DCFA-3650-4045-9F20-9C8DA4783FD6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6213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key objective in visualization research is to design and implement algorithms to effectively communicate scientific data so that the essential features of the data can be understood intuitively and accurately. 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accurate perception of shape and surface details is crucial for correctly interpreting the images</a:t>
            </a:r>
            <a:r>
              <a:rPr lang="zh-CN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200" kern="120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research has shown that humans can perceive three-dimensional shape from two dimensional images using the pictorial cues present in the images.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9DCFA-3650-4045-9F20-9C8DA4783FD6}" type="slidenum"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65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shading is a pictorial cue that can be very effective in conveying three-dimensional shape. However, shading alone is not optimal for all purposes, since shading does not provide sufficient detail of local shape when the viewers zoom in on a part of the object.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9DCFA-3650-4045-9F20-9C8DA4783FD6}" type="slidenum"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816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Studies have shown that using an appropriate texture can provide improved perception of the shape of an object.</a:t>
            </a:r>
            <a:r>
              <a:rPr lang="en-US" altLang="zh-CN" sz="1200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9DCFA-3650-4045-9F20-9C8DA4783FD6}" type="slidenum"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41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our project, we consider the impact of motion on the accuracy of shape perception. Structure-from-motion provides a strong shape cue and we hope it can evaluate its effect on shape perception by comparing the accuracy obtained through motion of a textured object itself, and through the motion of texture on a stationary object.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9DCFA-3650-4045-9F20-9C8DA4783FD6}" type="slidenum"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929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bm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bm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3284890-85D2-4D7B-8EF5-15A9C1DB8F42}" type="datetimeFigureOut">
              <a:rPr lang="en-US" smtClean="0"/>
              <a:t>6/26/18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06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157CC2-0FC8-4686-B024-99790E0F5162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839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764DA5-CD3D-4590-A511-FCD3BC7A793E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968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661D-6934-4B32-B92C-470368BF1EC6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73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6F822A4-8DA6-4447-9B1F-C5DB58435268}" type="datetimeFigureOut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376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48D31E-DCDA-41A7-9C67-C4B11B94D21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91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3762C0-B258-48F1-ADE6-176B4174CCD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738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77919A6-33EB-49BD-A62F-1FA56B9F9712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55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4E7D1B-D673-4CF6-8672-009D42ABD2A0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110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16AA21-1863-4931-97CB-99D0A168701B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70460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772C379-9A7C-4C87-A116-CBE9F58B04C5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08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93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</p:sldLayoutIdLst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7695" y="1723759"/>
            <a:ext cx="9336505" cy="38318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5400" b="1" cap="none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Investigating the Effect of Textures on 3D Shape Perception in Visualization</a:t>
            </a:r>
            <a:endParaRPr lang="zh-CN" altLang="en-US" sz="5400" b="1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2880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lSurface+dir_FPdfD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6389" t="16482" r="8611" b="12592"/>
          <a:stretch/>
        </p:blipFill>
        <p:spPr>
          <a:xfrm>
            <a:off x="486131" y="2109167"/>
            <a:ext cx="5894261" cy="368872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6131" y="644688"/>
            <a:ext cx="112197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3D Shape with Motion (1</a:t>
            </a:r>
            <a:r>
              <a:rPr lang="en-US" altLang="zh-CN" sz="3600" b="1" baseline="30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</a:t>
            </a:r>
            <a:r>
              <a:rPr lang="en-US" altLang="zh-CN" sz="36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Principal Direction) Add</a:t>
            </a:r>
            <a:endParaRPr lang="zh-CN" altLang="en-US" sz="36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131" y="1432992"/>
            <a:ext cx="217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/>
              <a:t>3D Ellipse</a:t>
            </a:r>
            <a:endParaRPr kumimoji="1"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4726164" y="1470227"/>
            <a:ext cx="217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/>
              <a:t>3D Cylinder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002461" y="1469260"/>
            <a:ext cx="2177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/>
              <a:t>3D Spline</a:t>
            </a:r>
            <a:endParaRPr kumimoji="1" lang="zh-CN" altLang="en-US" sz="2400"/>
          </a:p>
        </p:txBody>
      </p:sp>
      <p:pic>
        <p:nvPicPr>
          <p:cNvPr id="13" name="cylSurface+dir_UlrjEY.mp4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6265" t="11986" r="5624" b="11521"/>
          <a:stretch/>
        </p:blipFill>
        <p:spPr>
          <a:xfrm>
            <a:off x="3650966" y="2711838"/>
            <a:ext cx="4890067" cy="3183638"/>
          </a:xfrm>
        </p:spPr>
      </p:pic>
      <p:pic>
        <p:nvPicPr>
          <p:cNvPr id="14" name="spline_64_5Surface+dir_VxqPpi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590213" y="2109167"/>
            <a:ext cx="5002214" cy="37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6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800"/>
              <a:t> Avoid duplicate moving particles / points (Apply </a:t>
            </a:r>
            <a:r>
              <a:rPr kumimoji="1" lang="en-US" altLang="zh-CN" sz="2800" b="1"/>
              <a:t>Cluster</a:t>
            </a:r>
            <a:r>
              <a:rPr kumimoji="1" lang="en-US" altLang="zh-CN" sz="2800"/>
              <a:t> Algorithm)</a:t>
            </a:r>
          </a:p>
          <a:p>
            <a:pPr>
              <a:lnSpc>
                <a:spcPct val="200000"/>
              </a:lnSpc>
            </a:pPr>
            <a:r>
              <a:rPr kumimoji="1" lang="en-US" altLang="zh-CN" sz="2800"/>
              <a:t> Create Proper 3D Graphics using OpenGL / Pyglet</a:t>
            </a:r>
          </a:p>
        </p:txBody>
      </p:sp>
      <p:sp>
        <p:nvSpPr>
          <p:cNvPr id="4" name="矩形 3"/>
          <p:cNvSpPr/>
          <p:nvPr/>
        </p:nvSpPr>
        <p:spPr>
          <a:xfrm>
            <a:off x="3860454" y="645241"/>
            <a:ext cx="447109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Next Step</a:t>
            </a:r>
            <a:endParaRPr lang="zh-CN" altLang="en-US" sz="72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19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4827" y="590000"/>
            <a:ext cx="1048235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Image with Shading Only</a:t>
            </a:r>
            <a:endParaRPr lang="zh-CN" altLang="en-US" sz="66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08" y="1902310"/>
            <a:ext cx="8691595" cy="4349266"/>
          </a:xfrm>
        </p:spPr>
      </p:pic>
      <p:sp>
        <p:nvSpPr>
          <p:cNvPr id="8" name="文本框 7"/>
          <p:cNvSpPr txBox="1"/>
          <p:nvPr/>
        </p:nvSpPr>
        <p:spPr>
          <a:xfrm>
            <a:off x="469900" y="5168900"/>
            <a:ext cx="142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Global</a:t>
            </a:r>
            <a:endParaRPr kumimoji="1"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10697031" y="2158999"/>
            <a:ext cx="1280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/>
              <a:t>Local</a:t>
            </a:r>
            <a:endParaRPr kumimoji="1" lang="zh-CN" altLang="en-US" sz="2400"/>
          </a:p>
        </p:txBody>
      </p:sp>
      <p:sp>
        <p:nvSpPr>
          <p:cNvPr id="13" name="右箭头 12"/>
          <p:cNvSpPr/>
          <p:nvPr/>
        </p:nvSpPr>
        <p:spPr>
          <a:xfrm rot="18809554">
            <a:off x="873848" y="4470400"/>
            <a:ext cx="770773" cy="6223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/>
          <p:cNvSpPr/>
          <p:nvPr/>
        </p:nvSpPr>
        <p:spPr>
          <a:xfrm rot="7399015">
            <a:off x="10642408" y="2802466"/>
            <a:ext cx="770773" cy="6223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5256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56" y="1850773"/>
            <a:ext cx="9927286" cy="3932237"/>
          </a:xfrm>
        </p:spPr>
      </p:pic>
      <p:sp>
        <p:nvSpPr>
          <p:cNvPr id="5" name="矩形 4"/>
          <p:cNvSpPr/>
          <p:nvPr/>
        </p:nvSpPr>
        <p:spPr>
          <a:xfrm>
            <a:off x="559067" y="590000"/>
            <a:ext cx="1107386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Image of Different Textures</a:t>
            </a:r>
            <a:endParaRPr lang="zh-CN" altLang="en-US" sz="66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2356" y="5871411"/>
            <a:ext cx="992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>
                <a:latin typeface="Times New Roman" charset="0"/>
                <a:ea typeface="Times New Roman" charset="0"/>
                <a:cs typeface="Times New Roman" charset="0"/>
              </a:rPr>
              <a:t>CC: </a:t>
            </a:r>
            <a:r>
              <a:rPr lang="en-US" altLang="zh-CN" sz="1400"/>
              <a:t>James Todd, a psychology professor; Visual Perception of Smoothly Curved Surfaces from Double-Projected Contour Patterns”, Journal of Experimental Psychology: Human Perception and Performance, 1990.</a:t>
            </a:r>
            <a:endParaRPr kumimoji="1" lang="zh-CN" altLang="en-US" sz="140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13843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9067" y="662192"/>
            <a:ext cx="1107386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Image of Different Textures</a:t>
            </a:r>
            <a:endParaRPr lang="zh-CN" altLang="en-US" sz="66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66441"/>
            <a:ext cx="5020329" cy="4337678"/>
          </a:xfrm>
        </p:spPr>
      </p:pic>
      <p:sp>
        <p:nvSpPr>
          <p:cNvPr id="6" name="文本框 5"/>
          <p:cNvSpPr txBox="1"/>
          <p:nvPr/>
        </p:nvSpPr>
        <p:spPr>
          <a:xfrm>
            <a:off x="830178" y="1866441"/>
            <a:ext cx="50652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2400"/>
              <a:t> </a:t>
            </a:r>
            <a:r>
              <a:rPr lang="en-US" altLang="zh-CN" sz="2400"/>
              <a:t>Top-Left: 1</a:t>
            </a:r>
            <a:r>
              <a:rPr lang="en-US" altLang="zh-CN" sz="2400" baseline="30000"/>
              <a:t>st</a:t>
            </a:r>
            <a:r>
              <a:rPr lang="en-US" altLang="zh-CN" sz="2400"/>
              <a:t> principal direction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2400"/>
              <a:t> Top-Right: </a:t>
            </a:r>
            <a:r>
              <a:rPr lang="en-US" altLang="zh-CN" sz="2400"/>
              <a:t>isotrophic / random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2400"/>
              <a:t> Bottom-Left: </a:t>
            </a:r>
            <a:r>
              <a:rPr lang="en-US" altLang="zh-CN" sz="2400"/>
              <a:t>swirly</a:t>
            </a:r>
          </a:p>
          <a:p>
            <a:pPr marL="285750" indent="-285750">
              <a:lnSpc>
                <a:spcPct val="200000"/>
              </a:lnSpc>
              <a:buFont typeface="Wingdings" charset="2"/>
              <a:buChar char="Ø"/>
            </a:pPr>
            <a:r>
              <a:rPr kumimoji="1" lang="en-US" altLang="zh-CN" sz="2400"/>
              <a:t> Bottom-Right: Uniform</a:t>
            </a:r>
            <a:endParaRPr kumimoji="1"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968141" y="5009682"/>
            <a:ext cx="4470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* 1</a:t>
            </a:r>
            <a:r>
              <a:rPr lang="en-US" altLang="zh-CN" b="1" baseline="30000"/>
              <a:t>st</a:t>
            </a:r>
            <a:r>
              <a:rPr lang="en-US" altLang="zh-CN" b="1"/>
              <a:t> principal direction </a:t>
            </a:r>
            <a:r>
              <a:rPr lang="en-US" altLang="zh-CN"/>
              <a:t>of a vertex on a surface is the greatest curvature at that point.</a:t>
            </a:r>
            <a:r>
              <a:rPr kumimoji="1" lang="en-US" altLang="zh-CN"/>
              <a:t> 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0147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821506"/>
            <a:ext cx="10038347" cy="3931920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buClrTx/>
            </a:pPr>
            <a:r>
              <a:rPr kumimoji="1" lang="en-US" altLang="zh-CN" sz="2800"/>
              <a:t> Add motion to image to enhance shape reception</a:t>
            </a:r>
          </a:p>
          <a:p>
            <a:pPr>
              <a:lnSpc>
                <a:spcPct val="200000"/>
              </a:lnSpc>
              <a:spcBef>
                <a:spcPts val="0"/>
              </a:spcBef>
              <a:buClrTx/>
            </a:pPr>
            <a:r>
              <a:rPr kumimoji="1" lang="en-US" altLang="zh-CN" sz="2800"/>
              <a:t> Two types of motion:</a:t>
            </a:r>
          </a:p>
          <a:p>
            <a:pPr marL="788670" lvl="1" indent="-514350">
              <a:lnSpc>
                <a:spcPct val="20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kumimoji="1" lang="en-US" altLang="zh-CN" sz="2800"/>
              <a:t> Motion of textured surface / object</a:t>
            </a:r>
          </a:p>
          <a:p>
            <a:pPr marL="788670" lvl="1" indent="-514350">
              <a:lnSpc>
                <a:spcPct val="200000"/>
              </a:lnSpc>
              <a:spcBef>
                <a:spcPts val="0"/>
              </a:spcBef>
              <a:buClrTx/>
              <a:buFont typeface="+mj-lt"/>
              <a:buAutoNum type="arabicPeriod"/>
            </a:pPr>
            <a:r>
              <a:rPr kumimoji="1" lang="en-US" altLang="zh-CN" sz="2800"/>
              <a:t> Motion of the texture elements on stationary object (follow 1</a:t>
            </a:r>
            <a:r>
              <a:rPr kumimoji="1" lang="en-US" altLang="zh-CN" sz="2800" baseline="30000"/>
              <a:t>st</a:t>
            </a:r>
            <a:r>
              <a:rPr kumimoji="1" lang="en-US" altLang="zh-CN" sz="2800"/>
              <a:t> Principal Direction)</a:t>
            </a:r>
          </a:p>
        </p:txBody>
      </p:sp>
      <p:sp>
        <p:nvSpPr>
          <p:cNvPr id="4" name="矩形 3"/>
          <p:cNvSpPr/>
          <p:nvPr/>
        </p:nvSpPr>
        <p:spPr>
          <a:xfrm>
            <a:off x="4221128" y="621177"/>
            <a:ext cx="37497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Purpose</a:t>
            </a:r>
            <a:endParaRPr lang="zh-CN" altLang="en-US" sz="72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0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9830" y="729462"/>
            <a:ext cx="8552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Load</a:t>
            </a:r>
            <a:r>
              <a:rPr lang="en-US" alt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3D Shape from Files</a:t>
            </a:r>
            <a:endParaRPr lang="zh-CN" alt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8797" y="1965613"/>
            <a:ext cx="44421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1" lang="en-US" altLang="zh-CN" sz="2000"/>
              <a:t>File contains: </a:t>
            </a: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CN" sz="2000"/>
              <a:t>For each vertex:</a:t>
            </a: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000"/>
              <a:t>Location (x, y, z coordinates)</a:t>
            </a: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kumimoji="1" lang="en-US" altLang="zh-CN" sz="2000"/>
              <a:t>1</a:t>
            </a:r>
            <a:r>
              <a:rPr kumimoji="1" lang="en-US" altLang="zh-CN" sz="2000" baseline="30000"/>
              <a:t>st</a:t>
            </a:r>
            <a:r>
              <a:rPr kumimoji="1" lang="en-US" altLang="zh-CN" sz="2000"/>
              <a:t> &amp; 2</a:t>
            </a:r>
            <a:r>
              <a:rPr kumimoji="1" lang="en-US" altLang="zh-CN" sz="2000" baseline="30000"/>
              <a:t>nd</a:t>
            </a:r>
            <a:r>
              <a:rPr kumimoji="1" lang="en-US" altLang="zh-CN" sz="2000"/>
              <a:t> Principal Direction</a:t>
            </a:r>
          </a:p>
          <a:p>
            <a:pPr marL="342900" marR="0" lvl="0" indent="-34290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CN" sz="2000"/>
              <a:t> Three vertices for each triangle</a:t>
            </a:r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68" y="1717160"/>
            <a:ext cx="4114691" cy="4595241"/>
          </a:xfr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86"/>
          <a:stretch/>
        </p:blipFill>
        <p:spPr>
          <a:xfrm rot="619629">
            <a:off x="9440606" y="1794459"/>
            <a:ext cx="1960915" cy="420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32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9830" y="729462"/>
            <a:ext cx="8552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Load</a:t>
            </a:r>
            <a:r>
              <a:rPr lang="en-US" alt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3D Shape from Files</a:t>
            </a:r>
            <a:endParaRPr lang="zh-CN" alt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5" y="2404229"/>
            <a:ext cx="5242982" cy="393223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84" y="1700669"/>
            <a:ext cx="5161548" cy="387116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2368" y="1828800"/>
            <a:ext cx="469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/>
              <a:t>3D ellipse with only vertices </a:t>
            </a:r>
            <a:endParaRPr kumimoji="1"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6515100" y="5791540"/>
            <a:ext cx="469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/>
              <a:t>3D ellipse with triangle surface</a:t>
            </a:r>
            <a:endParaRPr kumimoji="1"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59513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9830" y="729462"/>
            <a:ext cx="8552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Load</a:t>
            </a:r>
            <a:r>
              <a:rPr lang="en-US" alt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3D Shape from Files</a:t>
            </a:r>
            <a:endParaRPr lang="zh-CN" alt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2368" y="1828800"/>
            <a:ext cx="469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/>
              <a:t>3D spline with only vertices </a:t>
            </a:r>
            <a:endParaRPr kumimoji="1"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6515100" y="5791540"/>
            <a:ext cx="4692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/>
              <a:t>3D spline with triangle surface</a:t>
            </a:r>
            <a:endParaRPr kumimoji="1" lang="zh-CN" altLang="en-US" sz="240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35" y="2320968"/>
            <a:ext cx="5242982" cy="3932237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98685"/>
            <a:ext cx="5395948" cy="40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6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9830" y="729462"/>
            <a:ext cx="8552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Load</a:t>
            </a:r>
            <a:r>
              <a:rPr lang="en-US" altLang="zh-CN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3D Shape from Files</a:t>
            </a:r>
            <a:endParaRPr lang="zh-CN" altLang="en-US" sz="54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326" y="1756047"/>
            <a:ext cx="5364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/>
              <a:t>3D Ellipse with 1</a:t>
            </a:r>
            <a:r>
              <a:rPr kumimoji="1" lang="en-US" altLang="zh-CN" sz="2400" baseline="30000"/>
              <a:t>st</a:t>
            </a:r>
            <a:r>
              <a:rPr kumimoji="1" lang="en-US" altLang="zh-CN" sz="2400"/>
              <a:t> Principal Direction</a:t>
            </a:r>
            <a:endParaRPr kumimoji="1"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5967663" y="5791540"/>
            <a:ext cx="5811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/>
              <a:t>3D Spline with 1</a:t>
            </a:r>
            <a:r>
              <a:rPr kumimoji="1" lang="en-US" altLang="zh-CN" sz="2400" baseline="30000"/>
              <a:t>st</a:t>
            </a:r>
            <a:r>
              <a:rPr kumimoji="1" lang="en-US" altLang="zh-CN" sz="2400"/>
              <a:t> Principal Direction</a:t>
            </a:r>
            <a:endParaRPr kumimoji="1" lang="zh-CN" altLang="en-US" sz="240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0" y="2320968"/>
            <a:ext cx="5242982" cy="393223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2889"/>
            <a:ext cx="5413514" cy="40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5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511</TotalTime>
  <Words>330</Words>
  <Application>Microsoft Macintosh PowerPoint</Application>
  <PresentationFormat>宽屏</PresentationFormat>
  <Paragraphs>49</Paragraphs>
  <Slides>11</Slides>
  <Notes>4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Century Gothic</vt:lpstr>
      <vt:lpstr>DengXian</vt:lpstr>
      <vt:lpstr>Times New Roman</vt:lpstr>
      <vt:lpstr>Wingdings</vt:lpstr>
      <vt:lpstr>宋体</vt:lpstr>
      <vt:lpstr>Arial</vt:lpstr>
      <vt:lpstr>肥皂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Lingji Wang</dc:creator>
  <cp:lastModifiedBy>Lingji Wang</cp:lastModifiedBy>
  <cp:revision>37</cp:revision>
  <dcterms:created xsi:type="dcterms:W3CDTF">2018-06-25T19:33:12Z</dcterms:created>
  <dcterms:modified xsi:type="dcterms:W3CDTF">2018-06-26T17:36:59Z</dcterms:modified>
</cp:coreProperties>
</file>